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7" r:id="rId20"/>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16" name="عنصر نائب لرقم الشريحة 15"/>
          <p:cNvSpPr>
            <a:spLocks noGrp="1"/>
          </p:cNvSpPr>
          <p:nvPr>
            <p:ph type="sldNum" sz="quarter" idx="11"/>
          </p:nvPr>
        </p:nvSpPr>
        <p:spPr/>
        <p:txBody>
          <a:bodyPr/>
          <a:lstStyle/>
          <a:p>
            <a:fld id="{0B34F065-1154-456A-91E3-76DE8E75E17B}" type="slidenum">
              <a:rPr lang="ar-SA" smtClean="0"/>
              <a:pPr/>
              <a:t>‹#›</a:t>
            </a:fld>
            <a:endParaRPr lang="ar-SA"/>
          </a:p>
        </p:txBody>
      </p:sp>
      <p:sp>
        <p:nvSpPr>
          <p:cNvPr id="17" name="عنصر نائب للتذييل 16"/>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143000"/>
            <a:ext cx="8229600" cy="3429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1B8ABB09-4A1D-463E-8065-109CC2B7EFAA}" type="datetimeFigureOut">
              <a:rPr lang="ar-SA" smtClean="0"/>
              <a:pPr/>
              <a:t>24/02/1440</a:t>
            </a:fld>
            <a:endParaRPr lang="ar-SA"/>
          </a:p>
        </p:txBody>
      </p:sp>
      <p:sp>
        <p:nvSpPr>
          <p:cNvPr id="15" name="عنصر نائب لرقم الشريحة 14"/>
          <p:cNvSpPr>
            <a:spLocks noGrp="1"/>
          </p:cNvSpPr>
          <p:nvPr>
            <p:ph type="sldNum" sz="quarter" idx="15"/>
          </p:nvPr>
        </p:nvSpPr>
        <p:spPr/>
        <p:txBody>
          <a:bodyPr/>
          <a:lstStyle>
            <a:lvl1pPr algn="ctr">
              <a:defRPr/>
            </a:lvl1pPr>
          </a:lstStyle>
          <a:p>
            <a:fld id="{0B34F065-1154-456A-91E3-76DE8E75E17B}" type="slidenum">
              <a:rPr lang="ar-SA" smtClean="0"/>
              <a:pPr/>
              <a:t>‹#›</a:t>
            </a:fld>
            <a:endParaRPr lang="ar-SA"/>
          </a:p>
        </p:txBody>
      </p:sp>
      <p:sp>
        <p:nvSpPr>
          <p:cNvPr id="16" name="عنصر نائب للتذييل 15"/>
          <p:cNvSpPr>
            <a:spLocks noGrp="1"/>
          </p:cNvSpPr>
          <p:nvPr>
            <p:ph type="ftr" sz="quarter" idx="16"/>
          </p:nvPr>
        </p:nvSpPr>
        <p:spPr/>
        <p:txBody>
          <a:bodyPr/>
          <a:lstStyle/>
          <a:p>
            <a:endParaRPr lang="ar-SA"/>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143000"/>
            <a:ext cx="4059936" cy="3429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143000"/>
            <a:ext cx="4059936" cy="3429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3" name="عنصر نائب للنص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1651422"/>
            <a:ext cx="4038600" cy="293522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1651422"/>
            <a:ext cx="4038600" cy="293522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16586"/>
            <a:ext cx="8229600" cy="85725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342900"/>
            <a:ext cx="6248400" cy="42862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1B8ABB09-4A1D-463E-8065-109CC2B7EFAA}" type="datetimeFigureOut">
              <a:rPr lang="ar-SA" smtClean="0"/>
              <a:pPr/>
              <a:t>24/02/1440</a:t>
            </a:fld>
            <a:endParaRPr lang="ar-SA"/>
          </a:p>
        </p:txBody>
      </p:sp>
      <p:sp>
        <p:nvSpPr>
          <p:cNvPr id="9" name="عنصر نائب لرقم الشريحة 8"/>
          <p:cNvSpPr>
            <a:spLocks noGrp="1"/>
          </p:cNvSpPr>
          <p:nvPr>
            <p:ph type="sldNum" sz="quarter" idx="15"/>
          </p:nvPr>
        </p:nvSpPr>
        <p:spPr/>
        <p:txBody>
          <a:bodyPr/>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1B8ABB09-4A1D-463E-8065-109CC2B7EFAA}" type="datetimeFigureOut">
              <a:rPr lang="ar-SA" smtClean="0"/>
              <a:pPr/>
              <a:t>24/02/1440</a:t>
            </a:fld>
            <a:endParaRPr lang="ar-SA"/>
          </a:p>
        </p:txBody>
      </p:sp>
      <p:sp>
        <p:nvSpPr>
          <p:cNvPr id="9" name="عنصر نائب لرقم الشريحة 8"/>
          <p:cNvSpPr>
            <a:spLocks noGrp="1"/>
          </p:cNvSpPr>
          <p:nvPr>
            <p:ph type="sldNum" sz="quarter" idx="11"/>
          </p:nvPr>
        </p:nvSpPr>
        <p:spPr/>
        <p:txBody>
          <a:bodyPr/>
          <a:lstStyle/>
          <a:p>
            <a:fld id="{0B34F065-1154-456A-91E3-76DE8E75E17B}" type="slidenum">
              <a:rPr lang="ar-SA" smtClean="0"/>
              <a:pPr/>
              <a:t>‹#›</a:t>
            </a:fld>
            <a:endParaRPr lang="ar-SA"/>
          </a:p>
        </p:txBody>
      </p:sp>
      <p:sp>
        <p:nvSpPr>
          <p:cNvPr id="10" name="عنصر نائب للتذييل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1B8ABB09-4A1D-463E-8065-109CC2B7EFAA}" type="datetimeFigureOut">
              <a:rPr lang="ar-SA" smtClean="0"/>
              <a:pPr/>
              <a:t>24/02/1440</a:t>
            </a:fld>
            <a:endParaRPr lang="ar-SA"/>
          </a:p>
        </p:txBody>
      </p:sp>
      <p:sp>
        <p:nvSpPr>
          <p:cNvPr id="10" name="عنصر نائب للتذييل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ar-SA"/>
          </a:p>
        </p:txBody>
      </p:sp>
      <p:sp>
        <p:nvSpPr>
          <p:cNvPr id="22" name="عنصر نائب لرقم الشريحة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34F065-1154-456A-91E3-76DE8E75E17B}" type="slidenum">
              <a:rPr lang="ar-SA" smtClean="0"/>
              <a:pPr/>
              <a:t>‹#›</a:t>
            </a:fld>
            <a:endParaRPr lang="ar-SA"/>
          </a:p>
        </p:txBody>
      </p:sp>
      <p:sp>
        <p:nvSpPr>
          <p:cNvPr id="5" name="عنصر نائب للعنوان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rotWithShape="1">
          <a:blip r:embed="rId2">
            <a:extLst>
              <a:ext uri="{28A0092B-C50C-407E-A947-70E740481C1C}">
                <a14:useLocalDpi xmlns="" xmlns:a14="http://schemas.microsoft.com/office/drawing/2010/main" val="0"/>
              </a:ext>
            </a:extLst>
          </a:blip>
          <a:srcRect t="32121" b="18585"/>
          <a:stretch/>
        </p:blipFill>
        <p:spPr>
          <a:xfrm>
            <a:off x="9" y="0"/>
            <a:ext cx="9143999" cy="5143500"/>
          </a:xfrm>
          <a:prstGeom prst="rect">
            <a:avLst/>
          </a:prstGeom>
        </p:spPr>
      </p:pic>
      <p:sp>
        <p:nvSpPr>
          <p:cNvPr id="7" name="مربع نص 6"/>
          <p:cNvSpPr txBox="1"/>
          <p:nvPr/>
        </p:nvSpPr>
        <p:spPr>
          <a:xfrm>
            <a:off x="115956" y="141480"/>
            <a:ext cx="8928992" cy="4678204"/>
          </a:xfrm>
          <a:prstGeom prst="rect">
            <a:avLst/>
          </a:prstGeom>
          <a:noFill/>
        </p:spPr>
        <p:txBody>
          <a:bodyPr wrap="square" rtlCol="0">
            <a:spAutoFit/>
          </a:bodyPr>
          <a:lstStyle/>
          <a:p>
            <a:pPr algn="ctr"/>
            <a:r>
              <a:rPr lang="en-US" sz="2800" b="1" dirty="0" smtClean="0">
                <a:solidFill>
                  <a:schemeClr val="accent1">
                    <a:lumMod val="75000"/>
                  </a:schemeClr>
                </a:solidFill>
                <a:effectLst/>
                <a:latin typeface="Times New Roman" panose="02020603050405020304" pitchFamily="18" charset="0"/>
                <a:cs typeface="Times New Roman" panose="02020603050405020304" pitchFamily="18" charset="0"/>
              </a:rPr>
              <a:t>VETERINARY PARASITOLOGY </a:t>
            </a:r>
          </a:p>
          <a:p>
            <a:pPr algn="ctr"/>
            <a:endParaRPr lang="en-US" sz="28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THIRD YEAR STAGE</a:t>
            </a:r>
          </a:p>
          <a:p>
            <a:pPr algn="ct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2018-2019</a:t>
            </a:r>
          </a:p>
          <a:p>
            <a:pPr algn="ctr"/>
            <a:endParaRPr lang="en-US" sz="2400" dirty="0" smtClean="0">
              <a:solidFill>
                <a:schemeClr val="accent4">
                  <a:lumMod val="75000"/>
                </a:schemeClr>
              </a:solidFill>
            </a:endParaRPr>
          </a:p>
          <a:p>
            <a:pPr algn="ctr"/>
            <a:r>
              <a:rPr lang="en-US" sz="2400" b="1" dirty="0" smtClean="0">
                <a:solidFill>
                  <a:schemeClr val="accent4">
                    <a:lumMod val="75000"/>
                  </a:schemeClr>
                </a:solidFill>
                <a:effectLst>
                  <a:glow rad="635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Andalus" panose="02020603050405020304" pitchFamily="18" charset="-78"/>
                <a:cs typeface="Andalus" panose="02020603050405020304" pitchFamily="18" charset="-78"/>
              </a:rPr>
              <a:t>PROF</a:t>
            </a:r>
            <a:r>
              <a:rPr lang="en-US" sz="2400" b="1" dirty="0">
                <a:solidFill>
                  <a:schemeClr val="accent4">
                    <a:lumMod val="75000"/>
                  </a:schemeClr>
                </a:solidFill>
                <a:effectLst>
                  <a:glow rad="635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Andalus" panose="02020603050405020304" pitchFamily="18" charset="-78"/>
                <a:cs typeface="Andalus" panose="02020603050405020304" pitchFamily="18" charset="-78"/>
              </a:rPr>
              <a:t>. DR. GAHZI Y. </a:t>
            </a:r>
            <a:r>
              <a:rPr lang="en-US" sz="2400" b="1" dirty="0" smtClean="0">
                <a:solidFill>
                  <a:schemeClr val="accent4">
                    <a:lumMod val="75000"/>
                  </a:schemeClr>
                </a:solidFill>
                <a:effectLst>
                  <a:glow rad="635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Andalus" panose="02020603050405020304" pitchFamily="18" charset="-78"/>
                <a:cs typeface="Andalus" panose="02020603050405020304" pitchFamily="18" charset="-78"/>
              </a:rPr>
              <a:t>AL-EMARAH</a:t>
            </a:r>
            <a:endParaRPr lang="en-US" sz="2400" b="1" dirty="0" smtClean="0">
              <a:solidFill>
                <a:schemeClr val="accent4">
                  <a:lumMod val="75000"/>
                </a:schemeClr>
              </a:solidFill>
              <a:latin typeface="Andalus" panose="02020603050405020304" pitchFamily="18" charset="-78"/>
              <a:cs typeface="Andalus" panose="02020603050405020304" pitchFamily="18" charset="-78"/>
            </a:endParaRPr>
          </a:p>
          <a:p>
            <a:pPr algn="ctr"/>
            <a:r>
              <a:rPr lang="en-US" sz="2400" b="1" dirty="0" smtClean="0">
                <a:solidFill>
                  <a:schemeClr val="accent4">
                    <a:lumMod val="75000"/>
                  </a:schemeClr>
                </a:solidFill>
                <a:latin typeface="Andalus" panose="02020603050405020304" pitchFamily="18" charset="-78"/>
                <a:cs typeface="Andalus" panose="02020603050405020304" pitchFamily="18" charset="-78"/>
              </a:rPr>
              <a:t>PARASITOLOGEST</a:t>
            </a:r>
            <a:endParaRPr lang="en-US" sz="2400" b="1" dirty="0">
              <a:solidFill>
                <a:schemeClr val="accent4">
                  <a:lumMod val="75000"/>
                </a:schemeClr>
              </a:solidFill>
              <a:latin typeface="Andalus" panose="02020603050405020304" pitchFamily="18" charset="-78"/>
              <a:cs typeface="Andalus" panose="02020603050405020304" pitchFamily="18" charset="-78"/>
            </a:endParaRPr>
          </a:p>
          <a:p>
            <a:pPr algn="ctr"/>
            <a:r>
              <a:rPr lang="en-US" sz="2400" b="1" dirty="0">
                <a:latin typeface="Times New Roman" panose="02020603050405020304" pitchFamily="18" charset="0"/>
                <a:cs typeface="Times New Roman" panose="02020603050405020304" pitchFamily="18" charset="0"/>
              </a:rPr>
              <a:t> </a:t>
            </a:r>
          </a:p>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Department of Veterinary Microbiology and Parasitology</a:t>
            </a:r>
          </a:p>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College of Veterinary Medicine</a:t>
            </a:r>
          </a:p>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University of Basrah</a:t>
            </a:r>
          </a:p>
          <a:p>
            <a:endParaRPr lang="en-US" dirty="0"/>
          </a:p>
        </p:txBody>
      </p:sp>
    </p:spTree>
    <p:extLst>
      <p:ext uri="{BB962C8B-B14F-4D97-AF65-F5344CB8AC3E}">
        <p14:creationId xmlns="" xmlns:p14="http://schemas.microsoft.com/office/powerpoint/2010/main" val="3724100005"/>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p:cTn id="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3477875"/>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smtClean="0">
                <a:solidFill>
                  <a:schemeClr val="tx2"/>
                </a:solidFill>
              </a:rPr>
              <a:t>Haemonchus contortus</a:t>
            </a:r>
            <a:endParaRPr lang="en-US" sz="2400" b="1" dirty="0" smtClean="0">
              <a:solidFill>
                <a:schemeClr val="tx2"/>
              </a:solidFill>
            </a:endParaRPr>
          </a:p>
          <a:p>
            <a:pPr algn="l"/>
            <a:r>
              <a:rPr lang="en-US" sz="2400" b="1" dirty="0" smtClean="0">
                <a:solidFill>
                  <a:schemeClr val="bg2">
                    <a:lumMod val="40000"/>
                    <a:lumOff val="60000"/>
                  </a:schemeClr>
                </a:solidFill>
              </a:rPr>
              <a:t>Diagnosis</a:t>
            </a:r>
            <a:endParaRPr lang="en-US" sz="2400" dirty="0" smtClean="0">
              <a:solidFill>
                <a:schemeClr val="bg2">
                  <a:lumMod val="40000"/>
                  <a:lumOff val="60000"/>
                </a:schemeClr>
              </a:solidFill>
            </a:endParaRPr>
          </a:p>
          <a:p>
            <a:pPr algn="l"/>
            <a:r>
              <a:rPr lang="en-US" sz="2400" i="1" dirty="0" smtClean="0">
                <a:solidFill>
                  <a:schemeClr val="tx2"/>
                </a:solidFill>
              </a:rPr>
              <a:t>Haemonchus </a:t>
            </a:r>
            <a:r>
              <a:rPr lang="en-US" sz="2400" i="1" dirty="0">
                <a:solidFill>
                  <a:schemeClr val="tx2"/>
                </a:solidFill>
              </a:rPr>
              <a:t>contortus </a:t>
            </a:r>
            <a:r>
              <a:rPr lang="en-US" sz="2400" dirty="0">
                <a:solidFill>
                  <a:schemeClr val="tx2"/>
                </a:solidFill>
              </a:rPr>
              <a:t>is probably the only nematode parasite of sheep and goats that can be accurately diagnosed without the aid of laboratory testing. Signs of acute anemia are obvious. Past history and discounting other less common conditions causing anemia, will strongly suggest</a:t>
            </a:r>
            <a:r>
              <a:rPr lang="en-US" sz="2400" i="1" dirty="0">
                <a:solidFill>
                  <a:schemeClr val="tx2"/>
                </a:solidFill>
              </a:rPr>
              <a:t> </a:t>
            </a:r>
            <a:r>
              <a:rPr lang="en-US" sz="2400" dirty="0">
                <a:solidFill>
                  <a:schemeClr val="tx2"/>
                </a:solidFill>
              </a:rPr>
              <a:t>clinical Haemonchosis.</a:t>
            </a:r>
            <a:r>
              <a:rPr lang="en-US" sz="2400" dirty="0"/>
              <a:t> </a:t>
            </a:r>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a:solidFill>
                  <a:schemeClr val="bg2">
                    <a:lumMod val="40000"/>
                    <a:lumOff val="60000"/>
                  </a:schemeClr>
                </a:solidFill>
              </a:rPr>
              <a:t>Laboratory testing </a:t>
            </a:r>
            <a:endParaRPr lang="en-US" sz="2400" dirty="0">
              <a:solidFill>
                <a:schemeClr val="bg2">
                  <a:lumMod val="40000"/>
                  <a:lumOff val="60000"/>
                </a:schemeClr>
              </a:solidFill>
            </a:endParaRPr>
          </a:p>
          <a:p>
            <a:pPr algn="l"/>
            <a:r>
              <a:rPr lang="en-US" sz="2400" b="1" dirty="0" err="1">
                <a:solidFill>
                  <a:schemeClr val="bg2">
                    <a:lumMod val="40000"/>
                    <a:lumOff val="60000"/>
                  </a:schemeClr>
                </a:solidFill>
              </a:rPr>
              <a:t>Faecal</a:t>
            </a:r>
            <a:r>
              <a:rPr lang="en-US" sz="2400" b="1" dirty="0">
                <a:solidFill>
                  <a:schemeClr val="bg2">
                    <a:lumMod val="40000"/>
                    <a:lumOff val="60000"/>
                  </a:schemeClr>
                </a:solidFill>
              </a:rPr>
              <a:t> examination</a:t>
            </a:r>
            <a:r>
              <a:rPr lang="en-US" sz="2400" dirty="0">
                <a:solidFill>
                  <a:schemeClr val="bg2">
                    <a:lumMod val="40000"/>
                    <a:lumOff val="60000"/>
                  </a:schemeClr>
                </a:solidFill>
              </a:rPr>
              <a:t>  </a:t>
            </a:r>
          </a:p>
          <a:p>
            <a:pPr algn="l"/>
            <a:r>
              <a:rPr lang="en-AU" sz="2400" dirty="0" err="1" smtClean="0">
                <a:solidFill>
                  <a:schemeClr val="tx2"/>
                </a:solidFill>
              </a:rPr>
              <a:t>Trichostrongyle</a:t>
            </a:r>
            <a:r>
              <a:rPr lang="en-AU" sz="2400" dirty="0" smtClean="0">
                <a:solidFill>
                  <a:schemeClr val="tx2"/>
                </a:solidFill>
              </a:rPr>
              <a:t> </a:t>
            </a:r>
            <a:r>
              <a:rPr lang="en-AU" sz="2400" dirty="0">
                <a:solidFill>
                  <a:schemeClr val="tx2"/>
                </a:solidFill>
              </a:rPr>
              <a:t>infections can be diagnosed by examination of the </a:t>
            </a:r>
            <a:r>
              <a:rPr lang="en-AU" sz="2400" dirty="0" err="1">
                <a:solidFill>
                  <a:schemeClr val="tx2"/>
                </a:solidFill>
              </a:rPr>
              <a:t>feces</a:t>
            </a:r>
            <a:r>
              <a:rPr lang="en-AU" sz="2400" dirty="0">
                <a:solidFill>
                  <a:schemeClr val="tx2"/>
                </a:solidFill>
              </a:rPr>
              <a:t> for parasite eggs. Eggs can be found in the </a:t>
            </a:r>
            <a:r>
              <a:rPr lang="en-AU" sz="2400" dirty="0" err="1">
                <a:solidFill>
                  <a:schemeClr val="tx2"/>
                </a:solidFill>
              </a:rPr>
              <a:t>feces</a:t>
            </a:r>
            <a:r>
              <a:rPr lang="en-AU" sz="2400" dirty="0">
                <a:solidFill>
                  <a:schemeClr val="tx2"/>
                </a:solidFill>
              </a:rPr>
              <a:t> about </a:t>
            </a:r>
            <a:r>
              <a:rPr lang="en-AU" sz="2400" dirty="0">
                <a:solidFill>
                  <a:schemeClr val="bg2">
                    <a:lumMod val="40000"/>
                    <a:lumOff val="60000"/>
                  </a:schemeClr>
                </a:solidFill>
              </a:rPr>
              <a:t>2</a:t>
            </a:r>
            <a:r>
              <a:rPr lang="en-AU" sz="2400" dirty="0">
                <a:solidFill>
                  <a:schemeClr val="tx2"/>
                </a:solidFill>
              </a:rPr>
              <a:t> to </a:t>
            </a:r>
            <a:r>
              <a:rPr lang="en-AU" sz="2400" dirty="0">
                <a:solidFill>
                  <a:schemeClr val="bg2">
                    <a:lumMod val="40000"/>
                    <a:lumOff val="60000"/>
                  </a:schemeClr>
                </a:solidFill>
              </a:rPr>
              <a:t>3 </a:t>
            </a:r>
            <a:r>
              <a:rPr lang="en-AU" sz="2400" dirty="0" err="1">
                <a:solidFill>
                  <a:schemeClr val="tx2"/>
                </a:solidFill>
              </a:rPr>
              <a:t>wk</a:t>
            </a:r>
            <a:r>
              <a:rPr lang="en-AU" sz="2400" dirty="0">
                <a:solidFill>
                  <a:schemeClr val="tx2"/>
                </a:solidFill>
              </a:rPr>
              <a:t> post-infection, Faecal egg counts and larval cultures, the tests most commonly employed for the in vivo diagnosis of gastrointestinal and pulmonary nematode infections in ruminants are faecal egg counts (</a:t>
            </a:r>
            <a:r>
              <a:rPr lang="en-AU" sz="2400" dirty="0">
                <a:solidFill>
                  <a:schemeClr val="bg2">
                    <a:lumMod val="40000"/>
                    <a:lumOff val="60000"/>
                  </a:schemeClr>
                </a:solidFill>
              </a:rPr>
              <a:t>FECs</a:t>
            </a:r>
            <a:r>
              <a:rPr lang="en-AU" sz="2400" dirty="0">
                <a:solidFill>
                  <a:schemeClr val="tx2"/>
                </a:solidFill>
              </a:rPr>
              <a:t>), preferably with speciation by way of larval culture and differentiation.</a:t>
            </a:r>
            <a:r>
              <a:rPr lang="en-AU" sz="2400" dirty="0"/>
              <a:t> </a:t>
            </a:r>
            <a:endParaRPr lang="en-US" sz="2400" dirty="0"/>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b="1" dirty="0">
                <a:solidFill>
                  <a:schemeClr val="bg2">
                    <a:lumMod val="40000"/>
                    <a:lumOff val="60000"/>
                  </a:schemeClr>
                </a:solidFill>
              </a:rPr>
              <a:t>Laboratory testing </a:t>
            </a:r>
            <a:endParaRPr lang="en-US" sz="2400" b="1" dirty="0" smtClean="0">
              <a:solidFill>
                <a:schemeClr val="bg2">
                  <a:lumMod val="40000"/>
                  <a:lumOff val="60000"/>
                </a:schemeClr>
              </a:solidFill>
            </a:endParaRPr>
          </a:p>
          <a:p>
            <a:pPr algn="l"/>
            <a:r>
              <a:rPr lang="en-US" sz="2400" b="1" dirty="0" err="1">
                <a:solidFill>
                  <a:schemeClr val="bg2">
                    <a:lumMod val="40000"/>
                    <a:lumOff val="60000"/>
                  </a:schemeClr>
                </a:solidFill>
              </a:rPr>
              <a:t>Apost</a:t>
            </a:r>
            <a:r>
              <a:rPr lang="en-US" sz="2400" b="1" dirty="0">
                <a:solidFill>
                  <a:schemeClr val="bg2">
                    <a:lumMod val="40000"/>
                    <a:lumOff val="60000"/>
                  </a:schemeClr>
                </a:solidFill>
              </a:rPr>
              <a:t>-mortem examination and worm count</a:t>
            </a:r>
            <a:r>
              <a:rPr lang="en-US" sz="2400" b="1" dirty="0"/>
              <a:t> </a:t>
            </a:r>
            <a:endParaRPr lang="en-US" sz="2400" dirty="0"/>
          </a:p>
          <a:p>
            <a:pPr algn="l"/>
            <a:r>
              <a:rPr lang="en-US" sz="2400" dirty="0">
                <a:solidFill>
                  <a:schemeClr val="tx2"/>
                </a:solidFill>
              </a:rPr>
              <a:t>If gastrointestinal parasitism is suspected as the cause of an outbreak of disease in a flock, </a:t>
            </a:r>
            <a:r>
              <a:rPr lang="en-US" sz="2400" dirty="0" err="1">
                <a:solidFill>
                  <a:schemeClr val="tx2"/>
                </a:solidFill>
              </a:rPr>
              <a:t>apost</a:t>
            </a:r>
            <a:r>
              <a:rPr lang="en-US" sz="2400" dirty="0">
                <a:solidFill>
                  <a:schemeClr val="tx2"/>
                </a:solidFill>
              </a:rPr>
              <a:t>-mortem examination and worm count should be performed, preferably on two or three animals. It is not sufficient to attempt to </a:t>
            </a:r>
            <a:r>
              <a:rPr lang="en-US" sz="2400" dirty="0" err="1">
                <a:solidFill>
                  <a:schemeClr val="tx2"/>
                </a:solidFill>
              </a:rPr>
              <a:t>visualise</a:t>
            </a:r>
            <a:r>
              <a:rPr lang="en-US" sz="2400" dirty="0">
                <a:solidFill>
                  <a:schemeClr val="tx2"/>
                </a:solidFill>
              </a:rPr>
              <a:t> the number of worms in the abomasum or small intestine because, with the exception of </a:t>
            </a:r>
            <a:r>
              <a:rPr lang="en-US" sz="2400" i="1" dirty="0">
                <a:solidFill>
                  <a:schemeClr val="tx2"/>
                </a:solidFill>
              </a:rPr>
              <a:t>H contortus</a:t>
            </a:r>
            <a:r>
              <a:rPr lang="en-US" sz="2400" dirty="0">
                <a:solidFill>
                  <a:schemeClr val="tx2"/>
                </a:solidFill>
              </a:rPr>
              <a:t>, the worms are difficult to see and counts are impossible. </a:t>
            </a:r>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585871"/>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b="1" dirty="0">
                <a:solidFill>
                  <a:schemeClr val="bg2">
                    <a:lumMod val="40000"/>
                    <a:lumOff val="60000"/>
                  </a:schemeClr>
                </a:solidFill>
              </a:rPr>
              <a:t>Laboratory testing </a:t>
            </a:r>
            <a:endParaRPr lang="en-US" sz="2400" b="1" dirty="0" smtClean="0">
              <a:solidFill>
                <a:schemeClr val="bg2">
                  <a:lumMod val="40000"/>
                  <a:lumOff val="60000"/>
                </a:schemeClr>
              </a:solidFill>
            </a:endParaRPr>
          </a:p>
          <a:p>
            <a:pPr algn="l"/>
            <a:r>
              <a:rPr lang="en-US" sz="2400" b="1" dirty="0">
                <a:solidFill>
                  <a:schemeClr val="bg2">
                    <a:lumMod val="40000"/>
                    <a:lumOff val="60000"/>
                  </a:schemeClr>
                </a:solidFill>
              </a:rPr>
              <a:t>Serological tests </a:t>
            </a:r>
            <a:endParaRPr lang="en-US" sz="2400" dirty="0">
              <a:solidFill>
                <a:schemeClr val="bg2">
                  <a:lumMod val="40000"/>
                  <a:lumOff val="60000"/>
                </a:schemeClr>
              </a:solidFill>
            </a:endParaRPr>
          </a:p>
          <a:p>
            <a:pPr algn="l"/>
            <a:r>
              <a:rPr lang="en-US" sz="2400" dirty="0" smtClean="0">
                <a:solidFill>
                  <a:schemeClr val="tx2"/>
                </a:solidFill>
              </a:rPr>
              <a:t>The </a:t>
            </a:r>
            <a:r>
              <a:rPr lang="en-US" sz="2400" dirty="0">
                <a:solidFill>
                  <a:schemeClr val="tx2"/>
                </a:solidFill>
              </a:rPr>
              <a:t>usefulness of FEC as a measure of parasitism is further limited by our inability to reliably distinguish between the eggs of different species. Other methods like measurement of parasite-specific antibodies can be used as supplementary diagnostic tools. Efforts to resolve this through detection of or by amplifying ribosomal DNA using PCR have been partially successful, </a:t>
            </a:r>
            <a:r>
              <a:rPr lang="en-US" sz="2400" dirty="0" smtClean="0">
                <a:solidFill>
                  <a:schemeClr val="tx2"/>
                </a:solidFill>
              </a:rPr>
              <a:t>parasite </a:t>
            </a:r>
            <a:r>
              <a:rPr lang="en-US" sz="2400" dirty="0">
                <a:solidFill>
                  <a:schemeClr val="tx2"/>
                </a:solidFill>
              </a:rPr>
              <a:t>antigen in faces, either directly through ELISA, </a:t>
            </a:r>
          </a:p>
        </p:txBody>
      </p:sp>
    </p:spTree>
    <p:extLst>
      <p:ext uri="{BB962C8B-B14F-4D97-AF65-F5344CB8AC3E}">
        <p14:creationId xmlns="" xmlns:p14="http://schemas.microsoft.com/office/powerpoint/2010/main" val="1720921673"/>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3847207"/>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b="1" dirty="0">
                <a:solidFill>
                  <a:schemeClr val="bg2">
                    <a:lumMod val="40000"/>
                    <a:lumOff val="60000"/>
                  </a:schemeClr>
                </a:solidFill>
              </a:rPr>
              <a:t>Laboratory testing </a:t>
            </a:r>
            <a:endParaRPr lang="en-US" sz="2400" b="1" dirty="0" smtClean="0">
              <a:solidFill>
                <a:schemeClr val="bg2">
                  <a:lumMod val="40000"/>
                  <a:lumOff val="60000"/>
                </a:schemeClr>
              </a:solidFill>
            </a:endParaRPr>
          </a:p>
          <a:p>
            <a:pPr algn="l"/>
            <a:r>
              <a:rPr lang="en-US" sz="2400" b="1" dirty="0">
                <a:solidFill>
                  <a:schemeClr val="bg2">
                    <a:lumMod val="40000"/>
                    <a:lumOff val="60000"/>
                  </a:schemeClr>
                </a:solidFill>
              </a:rPr>
              <a:t>Serological tests</a:t>
            </a:r>
            <a:r>
              <a:rPr lang="en-US" sz="2400" b="1" dirty="0"/>
              <a:t> </a:t>
            </a:r>
            <a:endParaRPr lang="en-US" sz="2400" dirty="0"/>
          </a:p>
          <a:p>
            <a:pPr algn="l"/>
            <a:r>
              <a:rPr lang="en-US" sz="2400" dirty="0">
                <a:solidFill>
                  <a:schemeClr val="tx2"/>
                </a:solidFill>
              </a:rPr>
              <a:t>but are not yet in widespread use Differentiation of </a:t>
            </a:r>
            <a:r>
              <a:rPr lang="en-US" sz="2400" dirty="0" err="1">
                <a:solidFill>
                  <a:schemeClr val="tx2"/>
                </a:solidFill>
              </a:rPr>
              <a:t>trichostrongylid</a:t>
            </a:r>
            <a:r>
              <a:rPr lang="en-US" sz="2400" dirty="0">
                <a:solidFill>
                  <a:schemeClr val="tx2"/>
                </a:solidFill>
              </a:rPr>
              <a:t> eggs for all but a few easily recognizable species relies on fecal culture. The ratios of larvae so recovered may bear little relationship to the species composition of  the worm   population of origin.</a:t>
            </a:r>
          </a:p>
          <a:p>
            <a:pPr algn="l"/>
            <a:r>
              <a:rPr lang="en-US" sz="2400" dirty="0" smtClean="0"/>
              <a:t> </a:t>
            </a:r>
            <a:endParaRPr lang="en-US" sz="2400" dirty="0"/>
          </a:p>
        </p:txBody>
      </p:sp>
    </p:spTree>
    <p:extLst>
      <p:ext uri="{BB962C8B-B14F-4D97-AF65-F5344CB8AC3E}">
        <p14:creationId xmlns="" xmlns:p14="http://schemas.microsoft.com/office/powerpoint/2010/main" val="36090093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585871"/>
          </a:xfrm>
          <a:prstGeom prst="rect">
            <a:avLst/>
          </a:prstGeom>
          <a:noFill/>
          <a:ln>
            <a:solidFill>
              <a:schemeClr val="bg2">
                <a:lumMod val="60000"/>
                <a:lumOff val="40000"/>
              </a:schemeClr>
            </a:solidFill>
          </a:ln>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b="1" dirty="0">
                <a:solidFill>
                  <a:schemeClr val="bg2">
                    <a:lumMod val="40000"/>
                    <a:lumOff val="60000"/>
                  </a:schemeClr>
                </a:solidFill>
              </a:rPr>
              <a:t>Laboratory testing </a:t>
            </a:r>
            <a:endParaRPr lang="en-US" sz="2400" b="1" dirty="0" smtClean="0">
              <a:solidFill>
                <a:schemeClr val="bg2">
                  <a:lumMod val="40000"/>
                  <a:lumOff val="60000"/>
                </a:schemeClr>
              </a:solidFill>
            </a:endParaRPr>
          </a:p>
          <a:p>
            <a:pPr algn="l"/>
            <a:r>
              <a:rPr lang="en-US" sz="2400" b="1" dirty="0">
                <a:solidFill>
                  <a:schemeClr val="bg2">
                    <a:lumMod val="40000"/>
                    <a:lumOff val="60000"/>
                  </a:schemeClr>
                </a:solidFill>
              </a:rPr>
              <a:t>Enzyme-linked immunosorbent assay (</a:t>
            </a:r>
            <a:r>
              <a:rPr lang="en-US" sz="2400" b="1" dirty="0">
                <a:solidFill>
                  <a:schemeClr val="accent4">
                    <a:lumMod val="60000"/>
                    <a:lumOff val="40000"/>
                  </a:schemeClr>
                </a:solidFill>
              </a:rPr>
              <a:t>ELISA</a:t>
            </a:r>
            <a:r>
              <a:rPr lang="en-US" sz="2400" b="1" dirty="0">
                <a:solidFill>
                  <a:schemeClr val="bg2">
                    <a:lumMod val="40000"/>
                    <a:lumOff val="60000"/>
                  </a:schemeClr>
                </a:solidFill>
              </a:rPr>
              <a:t>)</a:t>
            </a:r>
            <a:r>
              <a:rPr lang="en-US" sz="2400" b="1" dirty="0"/>
              <a:t> </a:t>
            </a:r>
            <a:endParaRPr lang="en-US" sz="2400" dirty="0"/>
          </a:p>
          <a:p>
            <a:pPr algn="l"/>
            <a:r>
              <a:rPr lang="en-US" sz="2400" b="1" dirty="0">
                <a:solidFill>
                  <a:schemeClr val="accent4">
                    <a:lumMod val="60000"/>
                    <a:lumOff val="40000"/>
                  </a:schemeClr>
                </a:solidFill>
              </a:rPr>
              <a:t>Dot-ELISA:</a:t>
            </a:r>
            <a:endParaRPr lang="en-US" sz="2400" dirty="0">
              <a:solidFill>
                <a:schemeClr val="accent4">
                  <a:lumMod val="60000"/>
                  <a:lumOff val="40000"/>
                </a:schemeClr>
              </a:solidFill>
            </a:endParaRPr>
          </a:p>
          <a:p>
            <a:pPr algn="l"/>
            <a:r>
              <a:rPr lang="en-US" sz="2400" b="1" dirty="0">
                <a:solidFill>
                  <a:schemeClr val="accent4">
                    <a:lumMod val="60000"/>
                    <a:lumOff val="40000"/>
                  </a:schemeClr>
                </a:solidFill>
              </a:rPr>
              <a:t>Polymerase Chain Reaction (</a:t>
            </a:r>
            <a:r>
              <a:rPr lang="en-US" sz="2400" b="1" dirty="0">
                <a:solidFill>
                  <a:schemeClr val="bg2">
                    <a:lumMod val="40000"/>
                    <a:lumOff val="60000"/>
                  </a:schemeClr>
                </a:solidFill>
              </a:rPr>
              <a:t>PCR</a:t>
            </a:r>
            <a:r>
              <a:rPr lang="en-US" sz="2400" b="1" dirty="0">
                <a:solidFill>
                  <a:schemeClr val="accent4">
                    <a:lumMod val="60000"/>
                    <a:lumOff val="40000"/>
                  </a:schemeClr>
                </a:solidFill>
              </a:rPr>
              <a:t>)</a:t>
            </a:r>
            <a:endParaRPr lang="en-US" sz="2400" dirty="0">
              <a:solidFill>
                <a:schemeClr val="accent4">
                  <a:lumMod val="60000"/>
                  <a:lumOff val="40000"/>
                </a:schemeClr>
              </a:solidFill>
            </a:endParaRPr>
          </a:p>
          <a:p>
            <a:pPr algn="l"/>
            <a:r>
              <a:rPr lang="en-US" sz="2400" b="1" dirty="0">
                <a:solidFill>
                  <a:schemeClr val="accent4">
                    <a:lumMod val="60000"/>
                    <a:lumOff val="40000"/>
                  </a:schemeClr>
                </a:solidFill>
              </a:rPr>
              <a:t>Prevention and Control Measures </a:t>
            </a:r>
            <a:endParaRPr lang="en-US" sz="2400" dirty="0">
              <a:solidFill>
                <a:schemeClr val="accent4">
                  <a:lumMod val="60000"/>
                  <a:lumOff val="40000"/>
                </a:schemeClr>
              </a:solidFill>
            </a:endParaRPr>
          </a:p>
          <a:p>
            <a:pPr algn="l"/>
            <a:r>
              <a:rPr lang="en-US" sz="2400" b="1" dirty="0"/>
              <a:t> </a:t>
            </a:r>
            <a:r>
              <a:rPr lang="en-US" sz="2400" dirty="0">
                <a:solidFill>
                  <a:schemeClr val="tx2"/>
                </a:solidFill>
              </a:rPr>
              <a:t>Treatment involves use of anthelminthic drugs such as </a:t>
            </a:r>
            <a:r>
              <a:rPr lang="en-US" sz="2400" dirty="0" err="1">
                <a:solidFill>
                  <a:schemeClr val="tx2"/>
                </a:solidFill>
              </a:rPr>
              <a:t>benzimidazoles</a:t>
            </a:r>
            <a:r>
              <a:rPr lang="en-US" sz="2400" dirty="0">
                <a:solidFill>
                  <a:schemeClr val="tx2"/>
                </a:solidFill>
              </a:rPr>
              <a:t>, levamisole and </a:t>
            </a:r>
            <a:r>
              <a:rPr lang="en-US" sz="2400" dirty="0" err="1">
                <a:solidFill>
                  <a:schemeClr val="tx2"/>
                </a:solidFill>
              </a:rPr>
              <a:t>ivermectin</a:t>
            </a:r>
            <a:r>
              <a:rPr lang="en-US" sz="2400" dirty="0">
                <a:solidFill>
                  <a:schemeClr val="tx2"/>
                </a:solidFill>
              </a:rPr>
              <a:t>, among others. However, these drugs are becoming ineffective against many </a:t>
            </a:r>
            <a:r>
              <a:rPr lang="en-US" sz="2400" dirty="0" err="1">
                <a:solidFill>
                  <a:schemeClr val="tx2"/>
                </a:solidFill>
              </a:rPr>
              <a:t>trichostrongylid</a:t>
            </a:r>
            <a:r>
              <a:rPr lang="en-US" sz="2400" dirty="0">
                <a:solidFill>
                  <a:schemeClr val="tx2"/>
                </a:solidFill>
              </a:rPr>
              <a:t> parasites that affect sheep in several parts of the world.</a:t>
            </a:r>
            <a:r>
              <a:rPr lang="en-US" sz="2400" dirty="0" smtClean="0"/>
              <a:t> </a:t>
            </a:r>
            <a:endParaRPr lang="en-US" sz="2400" dirty="0"/>
          </a:p>
        </p:txBody>
      </p:sp>
    </p:spTree>
    <p:extLst>
      <p:ext uri="{BB962C8B-B14F-4D97-AF65-F5344CB8AC3E}">
        <p14:creationId xmlns="" xmlns:p14="http://schemas.microsoft.com/office/powerpoint/2010/main" val="1720921673"/>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580">
                                          <p:stCondLst>
                                            <p:cond delay="0"/>
                                          </p:stCondLst>
                                        </p:cTn>
                                        <p:tgtEl>
                                          <p:spTgt spid="4">
                                            <p:txEl>
                                              <p:pRg st="4" end="4"/>
                                            </p:txEl>
                                          </p:spTgt>
                                        </p:tgtEl>
                                      </p:cBhvr>
                                    </p:animEffect>
                                    <p:anim calcmode="lin" valueType="num">
                                      <p:cBhvr>
                                        <p:cTn id="16"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xEl>
                                              <p:pRg st="4" end="4"/>
                                            </p:txEl>
                                          </p:spTgt>
                                        </p:tgtEl>
                                      </p:cBhvr>
                                      <p:to x="100000" y="60000"/>
                                    </p:animScale>
                                    <p:animScale>
                                      <p:cBhvr>
                                        <p:cTn id="22" dur="166" decel="50000">
                                          <p:stCondLst>
                                            <p:cond delay="676"/>
                                          </p:stCondLst>
                                        </p:cTn>
                                        <p:tgtEl>
                                          <p:spTgt spid="4">
                                            <p:txEl>
                                              <p:pRg st="4" end="4"/>
                                            </p:txEl>
                                          </p:spTgt>
                                        </p:tgtEl>
                                      </p:cBhvr>
                                      <p:to x="100000" y="100000"/>
                                    </p:animScale>
                                    <p:animScale>
                                      <p:cBhvr>
                                        <p:cTn id="23" dur="26">
                                          <p:stCondLst>
                                            <p:cond delay="1312"/>
                                          </p:stCondLst>
                                        </p:cTn>
                                        <p:tgtEl>
                                          <p:spTgt spid="4">
                                            <p:txEl>
                                              <p:pRg st="4" end="4"/>
                                            </p:txEl>
                                          </p:spTgt>
                                        </p:tgtEl>
                                      </p:cBhvr>
                                      <p:to x="100000" y="80000"/>
                                    </p:animScale>
                                    <p:animScale>
                                      <p:cBhvr>
                                        <p:cTn id="24" dur="166" decel="50000">
                                          <p:stCondLst>
                                            <p:cond delay="1338"/>
                                          </p:stCondLst>
                                        </p:cTn>
                                        <p:tgtEl>
                                          <p:spTgt spid="4">
                                            <p:txEl>
                                              <p:pRg st="4" end="4"/>
                                            </p:txEl>
                                          </p:spTgt>
                                        </p:tgtEl>
                                      </p:cBhvr>
                                      <p:to x="100000" y="100000"/>
                                    </p:animScale>
                                    <p:animScale>
                                      <p:cBhvr>
                                        <p:cTn id="25" dur="26">
                                          <p:stCondLst>
                                            <p:cond delay="1642"/>
                                          </p:stCondLst>
                                        </p:cTn>
                                        <p:tgtEl>
                                          <p:spTgt spid="4">
                                            <p:txEl>
                                              <p:pRg st="4" end="4"/>
                                            </p:txEl>
                                          </p:spTgt>
                                        </p:tgtEl>
                                      </p:cBhvr>
                                      <p:to x="100000" y="90000"/>
                                    </p:animScale>
                                    <p:animScale>
                                      <p:cBhvr>
                                        <p:cTn id="26" dur="166" decel="50000">
                                          <p:stCondLst>
                                            <p:cond delay="1668"/>
                                          </p:stCondLst>
                                        </p:cTn>
                                        <p:tgtEl>
                                          <p:spTgt spid="4">
                                            <p:txEl>
                                              <p:pRg st="4" end="4"/>
                                            </p:txEl>
                                          </p:spTgt>
                                        </p:tgtEl>
                                      </p:cBhvr>
                                      <p:to x="100000" y="100000"/>
                                    </p:animScale>
                                    <p:animScale>
                                      <p:cBhvr>
                                        <p:cTn id="27" dur="26">
                                          <p:stCondLst>
                                            <p:cond delay="1808"/>
                                          </p:stCondLst>
                                        </p:cTn>
                                        <p:tgtEl>
                                          <p:spTgt spid="4">
                                            <p:txEl>
                                              <p:pRg st="4" end="4"/>
                                            </p:txEl>
                                          </p:spTgt>
                                        </p:tgtEl>
                                      </p:cBhvr>
                                      <p:to x="100000" y="95000"/>
                                    </p:animScale>
                                    <p:animScale>
                                      <p:cBhvr>
                                        <p:cTn id="28" dur="166" decel="50000">
                                          <p:stCondLst>
                                            <p:cond delay="1834"/>
                                          </p:stCondLst>
                                        </p:cTn>
                                        <p:tgtEl>
                                          <p:spTgt spid="4">
                                            <p:txEl>
                                              <p:pRg st="4" end="4"/>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80">
                                          <p:stCondLst>
                                            <p:cond delay="0"/>
                                          </p:stCondLst>
                                        </p:cTn>
                                        <p:tgtEl>
                                          <p:spTgt spid="4">
                                            <p:txEl>
                                              <p:pRg st="5" end="5"/>
                                            </p:txEl>
                                          </p:spTgt>
                                        </p:tgtEl>
                                      </p:cBhvr>
                                    </p:animEffect>
                                    <p:anim calcmode="lin" valueType="num">
                                      <p:cBhvr>
                                        <p:cTn id="3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xEl>
                                              <p:pRg st="5" end="5"/>
                                            </p:txEl>
                                          </p:spTgt>
                                        </p:tgtEl>
                                      </p:cBhvr>
                                      <p:to x="100000" y="60000"/>
                                    </p:animScale>
                                    <p:animScale>
                                      <p:cBhvr>
                                        <p:cTn id="38" dur="166" decel="50000">
                                          <p:stCondLst>
                                            <p:cond delay="676"/>
                                          </p:stCondLst>
                                        </p:cTn>
                                        <p:tgtEl>
                                          <p:spTgt spid="4">
                                            <p:txEl>
                                              <p:pRg st="5" end="5"/>
                                            </p:txEl>
                                          </p:spTgt>
                                        </p:tgtEl>
                                      </p:cBhvr>
                                      <p:to x="100000" y="100000"/>
                                    </p:animScale>
                                    <p:animScale>
                                      <p:cBhvr>
                                        <p:cTn id="39" dur="26">
                                          <p:stCondLst>
                                            <p:cond delay="1312"/>
                                          </p:stCondLst>
                                        </p:cTn>
                                        <p:tgtEl>
                                          <p:spTgt spid="4">
                                            <p:txEl>
                                              <p:pRg st="5" end="5"/>
                                            </p:txEl>
                                          </p:spTgt>
                                        </p:tgtEl>
                                      </p:cBhvr>
                                      <p:to x="100000" y="80000"/>
                                    </p:animScale>
                                    <p:animScale>
                                      <p:cBhvr>
                                        <p:cTn id="40" dur="166" decel="50000">
                                          <p:stCondLst>
                                            <p:cond delay="1338"/>
                                          </p:stCondLst>
                                        </p:cTn>
                                        <p:tgtEl>
                                          <p:spTgt spid="4">
                                            <p:txEl>
                                              <p:pRg st="5" end="5"/>
                                            </p:txEl>
                                          </p:spTgt>
                                        </p:tgtEl>
                                      </p:cBhvr>
                                      <p:to x="100000" y="100000"/>
                                    </p:animScale>
                                    <p:animScale>
                                      <p:cBhvr>
                                        <p:cTn id="41" dur="26">
                                          <p:stCondLst>
                                            <p:cond delay="1642"/>
                                          </p:stCondLst>
                                        </p:cTn>
                                        <p:tgtEl>
                                          <p:spTgt spid="4">
                                            <p:txEl>
                                              <p:pRg st="5" end="5"/>
                                            </p:txEl>
                                          </p:spTgt>
                                        </p:tgtEl>
                                      </p:cBhvr>
                                      <p:to x="100000" y="90000"/>
                                    </p:animScale>
                                    <p:animScale>
                                      <p:cBhvr>
                                        <p:cTn id="42" dur="166" decel="50000">
                                          <p:stCondLst>
                                            <p:cond delay="1668"/>
                                          </p:stCondLst>
                                        </p:cTn>
                                        <p:tgtEl>
                                          <p:spTgt spid="4">
                                            <p:txEl>
                                              <p:pRg st="5" end="5"/>
                                            </p:txEl>
                                          </p:spTgt>
                                        </p:tgtEl>
                                      </p:cBhvr>
                                      <p:to x="100000" y="100000"/>
                                    </p:animScale>
                                    <p:animScale>
                                      <p:cBhvr>
                                        <p:cTn id="43" dur="26">
                                          <p:stCondLst>
                                            <p:cond delay="1808"/>
                                          </p:stCondLst>
                                        </p:cTn>
                                        <p:tgtEl>
                                          <p:spTgt spid="4">
                                            <p:txEl>
                                              <p:pRg st="5" end="5"/>
                                            </p:txEl>
                                          </p:spTgt>
                                        </p:tgtEl>
                                      </p:cBhvr>
                                      <p:to x="100000" y="95000"/>
                                    </p:animScale>
                                    <p:animScale>
                                      <p:cBhvr>
                                        <p:cTn id="44" dur="166" decel="50000">
                                          <p:stCondLst>
                                            <p:cond delay="1834"/>
                                          </p:stCondLst>
                                        </p:cTn>
                                        <p:tgtEl>
                                          <p:spTgt spid="4">
                                            <p:txEl>
                                              <p:pRg st="5" end="5"/>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80">
                                          <p:stCondLst>
                                            <p:cond delay="0"/>
                                          </p:stCondLst>
                                        </p:cTn>
                                        <p:tgtEl>
                                          <p:spTgt spid="4">
                                            <p:txEl>
                                              <p:pRg st="6" end="6"/>
                                            </p:txEl>
                                          </p:spTgt>
                                        </p:tgtEl>
                                      </p:cBhvr>
                                    </p:animEffect>
                                    <p:anim calcmode="lin" valueType="num">
                                      <p:cBhvr>
                                        <p:cTn id="48"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6" end="6"/>
                                            </p:txEl>
                                          </p:spTgt>
                                        </p:tgtEl>
                                      </p:cBhvr>
                                      <p:to x="100000" y="60000"/>
                                    </p:animScale>
                                    <p:animScale>
                                      <p:cBhvr>
                                        <p:cTn id="54" dur="166" decel="50000">
                                          <p:stCondLst>
                                            <p:cond delay="676"/>
                                          </p:stCondLst>
                                        </p:cTn>
                                        <p:tgtEl>
                                          <p:spTgt spid="4">
                                            <p:txEl>
                                              <p:pRg st="6" end="6"/>
                                            </p:txEl>
                                          </p:spTgt>
                                        </p:tgtEl>
                                      </p:cBhvr>
                                      <p:to x="100000" y="100000"/>
                                    </p:animScale>
                                    <p:animScale>
                                      <p:cBhvr>
                                        <p:cTn id="55" dur="26">
                                          <p:stCondLst>
                                            <p:cond delay="1312"/>
                                          </p:stCondLst>
                                        </p:cTn>
                                        <p:tgtEl>
                                          <p:spTgt spid="4">
                                            <p:txEl>
                                              <p:pRg st="6" end="6"/>
                                            </p:txEl>
                                          </p:spTgt>
                                        </p:tgtEl>
                                      </p:cBhvr>
                                      <p:to x="100000" y="80000"/>
                                    </p:animScale>
                                    <p:animScale>
                                      <p:cBhvr>
                                        <p:cTn id="56" dur="166" decel="50000">
                                          <p:stCondLst>
                                            <p:cond delay="1338"/>
                                          </p:stCondLst>
                                        </p:cTn>
                                        <p:tgtEl>
                                          <p:spTgt spid="4">
                                            <p:txEl>
                                              <p:pRg st="6" end="6"/>
                                            </p:txEl>
                                          </p:spTgt>
                                        </p:tgtEl>
                                      </p:cBhvr>
                                      <p:to x="100000" y="100000"/>
                                    </p:animScale>
                                    <p:animScale>
                                      <p:cBhvr>
                                        <p:cTn id="57" dur="26">
                                          <p:stCondLst>
                                            <p:cond delay="1642"/>
                                          </p:stCondLst>
                                        </p:cTn>
                                        <p:tgtEl>
                                          <p:spTgt spid="4">
                                            <p:txEl>
                                              <p:pRg st="6" end="6"/>
                                            </p:txEl>
                                          </p:spTgt>
                                        </p:tgtEl>
                                      </p:cBhvr>
                                      <p:to x="100000" y="90000"/>
                                    </p:animScale>
                                    <p:animScale>
                                      <p:cBhvr>
                                        <p:cTn id="58" dur="166" decel="50000">
                                          <p:stCondLst>
                                            <p:cond delay="1668"/>
                                          </p:stCondLst>
                                        </p:cTn>
                                        <p:tgtEl>
                                          <p:spTgt spid="4">
                                            <p:txEl>
                                              <p:pRg st="6" end="6"/>
                                            </p:txEl>
                                          </p:spTgt>
                                        </p:tgtEl>
                                      </p:cBhvr>
                                      <p:to x="100000" y="100000"/>
                                    </p:animScale>
                                    <p:animScale>
                                      <p:cBhvr>
                                        <p:cTn id="59" dur="26">
                                          <p:stCondLst>
                                            <p:cond delay="1808"/>
                                          </p:stCondLst>
                                        </p:cTn>
                                        <p:tgtEl>
                                          <p:spTgt spid="4">
                                            <p:txEl>
                                              <p:pRg st="6" end="6"/>
                                            </p:txEl>
                                          </p:spTgt>
                                        </p:tgtEl>
                                      </p:cBhvr>
                                      <p:to x="100000" y="95000"/>
                                    </p:animScale>
                                    <p:animScale>
                                      <p:cBhvr>
                                        <p:cTn id="60"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b="1" dirty="0">
                <a:solidFill>
                  <a:schemeClr val="bg2">
                    <a:lumMod val="40000"/>
                    <a:lumOff val="60000"/>
                  </a:schemeClr>
                </a:solidFill>
              </a:rPr>
              <a:t>Laboratory testing</a:t>
            </a:r>
            <a:r>
              <a:rPr lang="en-US" sz="2400" b="1" dirty="0"/>
              <a:t> </a:t>
            </a:r>
            <a:endParaRPr lang="en-US" sz="2400" b="1" dirty="0" smtClean="0"/>
          </a:p>
          <a:p>
            <a:pPr algn="l"/>
            <a:r>
              <a:rPr lang="en-US" sz="2400" b="1" dirty="0">
                <a:solidFill>
                  <a:schemeClr val="accent4">
                    <a:lumMod val="60000"/>
                    <a:lumOff val="40000"/>
                  </a:schemeClr>
                </a:solidFill>
              </a:rPr>
              <a:t>Polymerase Chain Reaction (</a:t>
            </a:r>
            <a:r>
              <a:rPr lang="en-US" sz="2400" b="1" dirty="0">
                <a:solidFill>
                  <a:schemeClr val="bg2">
                    <a:lumMod val="40000"/>
                    <a:lumOff val="60000"/>
                  </a:schemeClr>
                </a:solidFill>
              </a:rPr>
              <a:t>PCR</a:t>
            </a:r>
            <a:r>
              <a:rPr lang="en-US" sz="2400" b="1" dirty="0">
                <a:solidFill>
                  <a:schemeClr val="accent4">
                    <a:lumMod val="60000"/>
                    <a:lumOff val="40000"/>
                  </a:schemeClr>
                </a:solidFill>
              </a:rPr>
              <a:t>)</a:t>
            </a:r>
            <a:endParaRPr lang="en-US" sz="2400" dirty="0">
              <a:solidFill>
                <a:schemeClr val="accent4">
                  <a:lumMod val="60000"/>
                  <a:lumOff val="40000"/>
                </a:schemeClr>
              </a:solidFill>
            </a:endParaRPr>
          </a:p>
          <a:p>
            <a:pPr algn="l"/>
            <a:r>
              <a:rPr lang="en-US" sz="2400" b="1" dirty="0">
                <a:solidFill>
                  <a:schemeClr val="accent4">
                    <a:lumMod val="60000"/>
                    <a:lumOff val="40000"/>
                  </a:schemeClr>
                </a:solidFill>
              </a:rPr>
              <a:t>Prevention and Control Measures</a:t>
            </a:r>
            <a:endParaRPr lang="en-US" sz="2400" dirty="0" smtClean="0">
              <a:solidFill>
                <a:schemeClr val="accent4">
                  <a:lumMod val="60000"/>
                  <a:lumOff val="40000"/>
                </a:schemeClr>
              </a:solidFill>
            </a:endParaRPr>
          </a:p>
          <a:p>
            <a:pPr algn="l"/>
            <a:r>
              <a:rPr lang="en-US" sz="2400" dirty="0" smtClean="0">
                <a:solidFill>
                  <a:schemeClr val="tx2"/>
                </a:solidFill>
              </a:rPr>
              <a:t>Indicates </a:t>
            </a:r>
            <a:r>
              <a:rPr lang="en-US" sz="2400" dirty="0">
                <a:solidFill>
                  <a:schemeClr val="tx2"/>
                </a:solidFill>
              </a:rPr>
              <a:t>that the disease can be controlled to an extent by providing better nutrition (</a:t>
            </a:r>
            <a:r>
              <a:rPr lang="en-US" sz="2400" dirty="0">
                <a:solidFill>
                  <a:schemeClr val="bg2">
                    <a:lumMod val="40000"/>
                    <a:lumOff val="60000"/>
                  </a:schemeClr>
                </a:solidFill>
              </a:rPr>
              <a:t>especially protein supplementation to lambs</a:t>
            </a:r>
            <a:r>
              <a:rPr lang="en-US" sz="2400" dirty="0">
                <a:solidFill>
                  <a:schemeClr val="tx2"/>
                </a:solidFill>
              </a:rPr>
              <a:t>),  strategic drenching at times of heightened risk of infection, pasture management and perhaps biological control using fungi. Vaccination for improved immunity to </a:t>
            </a:r>
            <a:r>
              <a:rPr lang="en-US" sz="2400" i="1" dirty="0">
                <a:solidFill>
                  <a:schemeClr val="tx2"/>
                </a:solidFill>
              </a:rPr>
              <a:t>H. contortus </a:t>
            </a:r>
            <a:r>
              <a:rPr lang="en-US" sz="2400" dirty="0">
                <a:solidFill>
                  <a:schemeClr val="tx2"/>
                </a:solidFill>
              </a:rPr>
              <a:t>also appears to be promising but is not yet practical.</a:t>
            </a:r>
          </a:p>
        </p:txBody>
      </p:sp>
    </p:spTree>
    <p:extLst>
      <p:ext uri="{BB962C8B-B14F-4D97-AF65-F5344CB8AC3E}">
        <p14:creationId xmlns="" xmlns:p14="http://schemas.microsoft.com/office/powerpoint/2010/main" val="1720921673"/>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1261884"/>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a:p>
            <a:pPr algn="l"/>
            <a:r>
              <a:rPr lang="en-US" sz="2400" dirty="0" smtClean="0"/>
              <a:t> </a:t>
            </a:r>
            <a:endParaRPr lang="en-US" sz="2400" dirty="0"/>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52240" b="52833"/>
          <a:stretch/>
        </p:blipFill>
        <p:spPr bwMode="auto">
          <a:xfrm>
            <a:off x="672647" y="1229079"/>
            <a:ext cx="3755337" cy="24227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684" b="52624"/>
          <a:stretch/>
        </p:blipFill>
        <p:spPr bwMode="auto">
          <a:xfrm>
            <a:off x="5004048" y="1203598"/>
            <a:ext cx="3481670"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65672" y="3860640"/>
            <a:ext cx="3755337" cy="646331"/>
          </a:xfrm>
          <a:prstGeom prst="rect">
            <a:avLst/>
          </a:prstGeom>
          <a:noFill/>
          <a:ln>
            <a:solidFill>
              <a:schemeClr val="bg2">
                <a:lumMod val="60000"/>
                <a:lumOff val="40000"/>
              </a:schemeClr>
            </a:solidFill>
          </a:ln>
        </p:spPr>
        <p:txBody>
          <a:bodyPr wrap="square" rtlCol="0">
            <a:spAutoFit/>
          </a:bodyPr>
          <a:lstStyle/>
          <a:p>
            <a:pPr algn="l"/>
            <a:r>
              <a:rPr lang="en-US" b="1" dirty="0" smtClean="0">
                <a:solidFill>
                  <a:schemeClr val="tx2">
                    <a:lumMod val="90000"/>
                  </a:schemeClr>
                </a:solidFill>
              </a:rPr>
              <a:t>Anterior </a:t>
            </a:r>
            <a:r>
              <a:rPr lang="en-US" b="1" dirty="0">
                <a:solidFill>
                  <a:schemeClr val="tx2">
                    <a:lumMod val="90000"/>
                  </a:schemeClr>
                </a:solidFill>
              </a:rPr>
              <a:t>extremity  (</a:t>
            </a:r>
            <a:r>
              <a:rPr lang="en-US" b="1" dirty="0" err="1">
                <a:solidFill>
                  <a:schemeClr val="tx2">
                    <a:lumMod val="90000"/>
                  </a:schemeClr>
                </a:solidFill>
              </a:rPr>
              <a:t>cp</a:t>
            </a:r>
            <a:r>
              <a:rPr lang="en-US" b="1" dirty="0">
                <a:solidFill>
                  <a:schemeClr val="tx2">
                    <a:lumMod val="90000"/>
                  </a:schemeClr>
                </a:solidFill>
              </a:rPr>
              <a:t> : cervical papilla)</a:t>
            </a:r>
            <a:endParaRPr lang="en-US" dirty="0">
              <a:solidFill>
                <a:schemeClr val="tx2">
                  <a:lumMod val="90000"/>
                </a:schemeClr>
              </a:solidFill>
            </a:endParaRPr>
          </a:p>
        </p:txBody>
      </p:sp>
      <p:sp>
        <p:nvSpPr>
          <p:cNvPr id="6" name="مربع نص 5"/>
          <p:cNvSpPr txBox="1"/>
          <p:nvPr/>
        </p:nvSpPr>
        <p:spPr>
          <a:xfrm>
            <a:off x="5004048" y="3844376"/>
            <a:ext cx="3481670" cy="1200329"/>
          </a:xfrm>
          <a:prstGeom prst="rect">
            <a:avLst/>
          </a:prstGeom>
          <a:noFill/>
          <a:ln>
            <a:solidFill>
              <a:schemeClr val="bg2">
                <a:lumMod val="60000"/>
                <a:lumOff val="40000"/>
              </a:schemeClr>
            </a:solidFill>
          </a:ln>
        </p:spPr>
        <p:txBody>
          <a:bodyPr wrap="square" rtlCol="0">
            <a:spAutoFit/>
          </a:bodyPr>
          <a:lstStyle/>
          <a:p>
            <a:pPr algn="l"/>
            <a:r>
              <a:rPr lang="en-US" b="1" dirty="0" smtClean="0">
                <a:solidFill>
                  <a:schemeClr val="tx2">
                    <a:lumMod val="90000"/>
                  </a:schemeClr>
                </a:solidFill>
              </a:rPr>
              <a:t>Posterior </a:t>
            </a:r>
            <a:r>
              <a:rPr lang="en-US" b="1" dirty="0">
                <a:solidFill>
                  <a:schemeClr val="tx2">
                    <a:lumMod val="90000"/>
                  </a:schemeClr>
                </a:solidFill>
              </a:rPr>
              <a:t>extremity of male  (bursa with  s: spicules ; dl: dorsal lobe; b:barb; t:tib  &amp; g :gubernaculums) </a:t>
            </a:r>
            <a:endParaRPr lang="en-US" dirty="0">
              <a:solidFill>
                <a:schemeClr val="tx2">
                  <a:lumMod val="90000"/>
                </a:schemeClr>
              </a:solidFill>
            </a:endParaRPr>
          </a:p>
        </p:txBody>
      </p:sp>
    </p:spTree>
    <p:extLst>
      <p:ext uri="{BB962C8B-B14F-4D97-AF65-F5344CB8AC3E}">
        <p14:creationId xmlns="" xmlns:p14="http://schemas.microsoft.com/office/powerpoint/2010/main" val="1720921673"/>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892552"/>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0000" r="52240" b="1767"/>
          <a:stretch/>
        </p:blipFill>
        <p:spPr bwMode="auto">
          <a:xfrm>
            <a:off x="554281" y="1347614"/>
            <a:ext cx="3384376" cy="26358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684" t="48212" b="1558"/>
          <a:stretch/>
        </p:blipFill>
        <p:spPr bwMode="auto">
          <a:xfrm>
            <a:off x="5076057" y="1347614"/>
            <a:ext cx="3384376" cy="26358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554281" y="4130002"/>
            <a:ext cx="3384376" cy="646331"/>
          </a:xfrm>
          <a:prstGeom prst="rect">
            <a:avLst/>
          </a:prstGeom>
          <a:noFill/>
          <a:ln>
            <a:solidFill>
              <a:schemeClr val="bg2">
                <a:lumMod val="60000"/>
                <a:lumOff val="40000"/>
              </a:schemeClr>
            </a:solidFill>
          </a:ln>
        </p:spPr>
        <p:txBody>
          <a:bodyPr wrap="square" rtlCol="0">
            <a:spAutoFit/>
          </a:bodyPr>
          <a:lstStyle/>
          <a:p>
            <a:pPr algn="l"/>
            <a:r>
              <a:rPr lang="en-US" b="1" dirty="0" smtClean="0">
                <a:solidFill>
                  <a:schemeClr val="tx2">
                    <a:lumMod val="90000"/>
                  </a:schemeClr>
                </a:solidFill>
              </a:rPr>
              <a:t>Posterior </a:t>
            </a:r>
            <a:r>
              <a:rPr lang="en-US" b="1" dirty="0">
                <a:solidFill>
                  <a:schemeClr val="tx2">
                    <a:lumMod val="90000"/>
                  </a:schemeClr>
                </a:solidFill>
              </a:rPr>
              <a:t>extremity of female(</a:t>
            </a:r>
            <a:r>
              <a:rPr lang="en-US" b="1" dirty="0" err="1">
                <a:solidFill>
                  <a:schemeClr val="tx2">
                    <a:lumMod val="90000"/>
                  </a:schemeClr>
                </a:solidFill>
              </a:rPr>
              <a:t>a:anus</a:t>
            </a:r>
            <a:r>
              <a:rPr lang="en-US" b="1" dirty="0">
                <a:solidFill>
                  <a:schemeClr val="tx2">
                    <a:lumMod val="90000"/>
                  </a:schemeClr>
                </a:solidFill>
              </a:rPr>
              <a:t>) </a:t>
            </a:r>
            <a:endParaRPr lang="en-US" dirty="0">
              <a:solidFill>
                <a:schemeClr val="tx2">
                  <a:lumMod val="90000"/>
                </a:schemeClr>
              </a:solidFill>
            </a:endParaRPr>
          </a:p>
        </p:txBody>
      </p:sp>
      <p:sp>
        <p:nvSpPr>
          <p:cNvPr id="6" name="مربع نص 5"/>
          <p:cNvSpPr txBox="1"/>
          <p:nvPr/>
        </p:nvSpPr>
        <p:spPr>
          <a:xfrm>
            <a:off x="5076057" y="4130001"/>
            <a:ext cx="3384376" cy="646331"/>
          </a:xfrm>
          <a:prstGeom prst="rect">
            <a:avLst/>
          </a:prstGeom>
          <a:noFill/>
          <a:ln>
            <a:solidFill>
              <a:schemeClr val="bg2">
                <a:lumMod val="60000"/>
                <a:lumOff val="40000"/>
              </a:schemeClr>
            </a:solidFill>
          </a:ln>
        </p:spPr>
        <p:txBody>
          <a:bodyPr wrap="square" rtlCol="0">
            <a:spAutoFit/>
          </a:bodyPr>
          <a:lstStyle/>
          <a:p>
            <a:pPr algn="l"/>
            <a:r>
              <a:rPr lang="en-US" b="1" dirty="0" smtClean="0">
                <a:solidFill>
                  <a:schemeClr val="tx2">
                    <a:lumMod val="90000"/>
                  </a:schemeClr>
                </a:solidFill>
              </a:rPr>
              <a:t>Vulva </a:t>
            </a:r>
            <a:r>
              <a:rPr lang="en-US" b="1" dirty="0">
                <a:solidFill>
                  <a:schemeClr val="tx2">
                    <a:lumMod val="90000"/>
                  </a:schemeClr>
                </a:solidFill>
              </a:rPr>
              <a:t>flap.( </a:t>
            </a:r>
            <a:r>
              <a:rPr lang="en-US" b="1" dirty="0" smtClean="0">
                <a:solidFill>
                  <a:schemeClr val="tx2">
                    <a:lumMod val="90000"/>
                  </a:schemeClr>
                </a:solidFill>
              </a:rPr>
              <a:t>(</a:t>
            </a:r>
            <a:r>
              <a:rPr lang="en-US" b="1" dirty="0" err="1" smtClean="0">
                <a:solidFill>
                  <a:schemeClr val="tx2">
                    <a:lumMod val="90000"/>
                  </a:schemeClr>
                </a:solidFill>
              </a:rPr>
              <a:t>vf:Linguiform</a:t>
            </a:r>
            <a:r>
              <a:rPr lang="en-US" b="1" dirty="0" smtClean="0">
                <a:solidFill>
                  <a:schemeClr val="tx2">
                    <a:lumMod val="90000"/>
                  </a:schemeClr>
                </a:solidFill>
              </a:rPr>
              <a:t> </a:t>
            </a:r>
            <a:r>
              <a:rPr lang="en-US" b="1" dirty="0">
                <a:solidFill>
                  <a:schemeClr val="tx2">
                    <a:lumMod val="90000"/>
                  </a:schemeClr>
                </a:solidFill>
              </a:rPr>
              <a:t>)</a:t>
            </a:r>
            <a:endParaRPr lang="en-US" dirty="0">
              <a:solidFill>
                <a:schemeClr val="tx2">
                  <a:lumMod val="90000"/>
                </a:schemeClr>
              </a:solidFill>
            </a:endParaRPr>
          </a:p>
          <a:p>
            <a:pPr algn="l"/>
            <a:r>
              <a:rPr lang="en-US" b="1" dirty="0" smtClean="0">
                <a:solidFill>
                  <a:schemeClr val="tx2">
                    <a:lumMod val="90000"/>
                  </a:schemeClr>
                </a:solidFill>
              </a:rPr>
              <a:t> </a:t>
            </a:r>
            <a:endParaRPr lang="en-US" dirty="0">
              <a:solidFill>
                <a:schemeClr val="tx2">
                  <a:lumMod val="90000"/>
                </a:schemeClr>
              </a:solidFill>
            </a:endParaRPr>
          </a:p>
        </p:txBody>
      </p:sp>
    </p:spTree>
    <p:extLst>
      <p:ext uri="{BB962C8B-B14F-4D97-AF65-F5344CB8AC3E}">
        <p14:creationId xmlns="" xmlns:p14="http://schemas.microsoft.com/office/powerpoint/2010/main" val="1720921673"/>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80">
                                          <p:stCondLst>
                                            <p:cond delay="0"/>
                                          </p:stCondLst>
                                        </p:cTn>
                                        <p:tgtEl>
                                          <p:spTgt spid="2051"/>
                                        </p:tgtEl>
                                      </p:cBhvr>
                                    </p:animEffect>
                                    <p:anim calcmode="lin" valueType="num">
                                      <p:cBhvr>
                                        <p:cTn id="26"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gtEl>
                                      </p:cBhvr>
                                      <p:to x="100000" y="60000"/>
                                    </p:animScale>
                                    <p:animScale>
                                      <p:cBhvr>
                                        <p:cTn id="32" dur="166" decel="50000">
                                          <p:stCondLst>
                                            <p:cond delay="676"/>
                                          </p:stCondLst>
                                        </p:cTn>
                                        <p:tgtEl>
                                          <p:spTgt spid="2051"/>
                                        </p:tgtEl>
                                      </p:cBhvr>
                                      <p:to x="100000" y="100000"/>
                                    </p:animScale>
                                    <p:animScale>
                                      <p:cBhvr>
                                        <p:cTn id="33" dur="26">
                                          <p:stCondLst>
                                            <p:cond delay="1312"/>
                                          </p:stCondLst>
                                        </p:cTn>
                                        <p:tgtEl>
                                          <p:spTgt spid="2051"/>
                                        </p:tgtEl>
                                      </p:cBhvr>
                                      <p:to x="100000" y="80000"/>
                                    </p:animScale>
                                    <p:animScale>
                                      <p:cBhvr>
                                        <p:cTn id="34" dur="166" decel="50000">
                                          <p:stCondLst>
                                            <p:cond delay="1338"/>
                                          </p:stCondLst>
                                        </p:cTn>
                                        <p:tgtEl>
                                          <p:spTgt spid="2051"/>
                                        </p:tgtEl>
                                      </p:cBhvr>
                                      <p:to x="100000" y="100000"/>
                                    </p:animScale>
                                    <p:animScale>
                                      <p:cBhvr>
                                        <p:cTn id="35" dur="26">
                                          <p:stCondLst>
                                            <p:cond delay="1642"/>
                                          </p:stCondLst>
                                        </p:cTn>
                                        <p:tgtEl>
                                          <p:spTgt spid="2051"/>
                                        </p:tgtEl>
                                      </p:cBhvr>
                                      <p:to x="100000" y="90000"/>
                                    </p:animScale>
                                    <p:animScale>
                                      <p:cBhvr>
                                        <p:cTn id="36" dur="166" decel="50000">
                                          <p:stCondLst>
                                            <p:cond delay="1668"/>
                                          </p:stCondLst>
                                        </p:cTn>
                                        <p:tgtEl>
                                          <p:spTgt spid="2051"/>
                                        </p:tgtEl>
                                      </p:cBhvr>
                                      <p:to x="100000" y="100000"/>
                                    </p:animScale>
                                    <p:animScale>
                                      <p:cBhvr>
                                        <p:cTn id="37" dur="26">
                                          <p:stCondLst>
                                            <p:cond delay="1808"/>
                                          </p:stCondLst>
                                        </p:cTn>
                                        <p:tgtEl>
                                          <p:spTgt spid="2051"/>
                                        </p:tgtEl>
                                      </p:cBhvr>
                                      <p:to x="100000" y="95000"/>
                                    </p:animScale>
                                    <p:animScale>
                                      <p:cBhvr>
                                        <p:cTn id="38"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قلب 3"/>
          <p:cNvSpPr/>
          <p:nvPr/>
        </p:nvSpPr>
        <p:spPr>
          <a:xfrm>
            <a:off x="1691680" y="339502"/>
            <a:ext cx="5760640" cy="424847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solidFill>
                <a:schemeClr val="accent4">
                  <a:lumMod val="60000"/>
                  <a:lumOff val="40000"/>
                </a:schemeClr>
              </a:solidFill>
            </a:endParaRPr>
          </a:p>
          <a:p>
            <a:pPr algn="ctr"/>
            <a:r>
              <a:rPr lang="en-US" sz="5400" b="1" dirty="0">
                <a:solidFill>
                  <a:schemeClr val="accent4">
                    <a:lumMod val="60000"/>
                    <a:lumOff val="40000"/>
                  </a:schemeClr>
                </a:solidFill>
              </a:rPr>
              <a:t> </a:t>
            </a:r>
            <a:r>
              <a:rPr lang="en-US" sz="7200" b="1" dirty="0" smtClean="0">
                <a:solidFill>
                  <a:schemeClr val="accent4">
                    <a:lumMod val="60000"/>
                    <a:lumOff val="40000"/>
                  </a:schemeClr>
                </a:solidFill>
              </a:rPr>
              <a:t>THANK YOU</a:t>
            </a:r>
            <a:endParaRPr lang="en-US" sz="7200" b="1" dirty="0">
              <a:solidFill>
                <a:schemeClr val="accent4">
                  <a:lumMod val="60000"/>
                  <a:lumOff val="40000"/>
                </a:schemeClr>
              </a:solidFill>
            </a:endParaRPr>
          </a:p>
        </p:txBody>
      </p:sp>
      <p:sp>
        <p:nvSpPr>
          <p:cNvPr id="6" name="نجمة ذات 4 نقاط 5"/>
          <p:cNvSpPr/>
          <p:nvPr/>
        </p:nvSpPr>
        <p:spPr>
          <a:xfrm>
            <a:off x="899592" y="3939902"/>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نجمة ذات 4 نقاط 6"/>
          <p:cNvSpPr/>
          <p:nvPr/>
        </p:nvSpPr>
        <p:spPr>
          <a:xfrm>
            <a:off x="7884368" y="627534"/>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نجمة ذات 4 نقاط 7"/>
          <p:cNvSpPr/>
          <p:nvPr/>
        </p:nvSpPr>
        <p:spPr>
          <a:xfrm>
            <a:off x="8172400" y="2470867"/>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نجمة ذات 4 نقاط 8"/>
          <p:cNvSpPr/>
          <p:nvPr/>
        </p:nvSpPr>
        <p:spPr>
          <a:xfrm>
            <a:off x="741140" y="2355726"/>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نجمة ذات 4 نقاط 9"/>
          <p:cNvSpPr/>
          <p:nvPr/>
        </p:nvSpPr>
        <p:spPr>
          <a:xfrm>
            <a:off x="6516216" y="4102895"/>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نجمة ذات 4 نقاط 10"/>
          <p:cNvSpPr/>
          <p:nvPr/>
        </p:nvSpPr>
        <p:spPr>
          <a:xfrm>
            <a:off x="7668344" y="3444230"/>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نجمة ذات 4 نقاط 11"/>
          <p:cNvSpPr/>
          <p:nvPr/>
        </p:nvSpPr>
        <p:spPr>
          <a:xfrm>
            <a:off x="1051992" y="339502"/>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نجمة ذات 4 نقاط 12"/>
          <p:cNvSpPr/>
          <p:nvPr/>
        </p:nvSpPr>
        <p:spPr>
          <a:xfrm>
            <a:off x="2627784" y="4298776"/>
            <a:ext cx="576064" cy="648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2674686"/>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78094"/>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a:solidFill>
                  <a:schemeClr val="tx2"/>
                </a:solidFill>
              </a:rPr>
              <a:t>The main pathogenic mechanisms of </a:t>
            </a:r>
            <a:r>
              <a:rPr lang="en-US" sz="2400" i="1" dirty="0">
                <a:solidFill>
                  <a:schemeClr val="tx2"/>
                </a:solidFill>
              </a:rPr>
              <a:t>H. contortus</a:t>
            </a:r>
            <a:r>
              <a:rPr lang="en-US" sz="2400" dirty="0">
                <a:solidFill>
                  <a:schemeClr val="tx2"/>
                </a:solidFill>
              </a:rPr>
              <a:t> are a direct lesion on the gastric mucosa and </a:t>
            </a:r>
            <a:r>
              <a:rPr lang="en-US" sz="2400" dirty="0" err="1">
                <a:solidFill>
                  <a:schemeClr val="tx2"/>
                </a:solidFill>
              </a:rPr>
              <a:t>hematophagy</a:t>
            </a:r>
            <a:r>
              <a:rPr lang="en-US" sz="2400" dirty="0">
                <a:solidFill>
                  <a:schemeClr val="tx2"/>
                </a:solidFill>
              </a:rPr>
              <a:t>. The effects of pathogenic mechanisms during intra-host parasite development and the subsequent response of infected ruminants provoke </a:t>
            </a:r>
            <a:r>
              <a:rPr lang="en-US" sz="2400" dirty="0" err="1">
                <a:solidFill>
                  <a:schemeClr val="tx2"/>
                </a:solidFill>
              </a:rPr>
              <a:t>morpho</a:t>
            </a:r>
            <a:r>
              <a:rPr lang="en-US" sz="2400" dirty="0">
                <a:solidFill>
                  <a:schemeClr val="tx2"/>
                </a:solidFill>
              </a:rPr>
              <a:t>-functional changes, particularly in the abomasum. Also, variations appear in some blood resulting in the appearance of both anemic and impaired digestion-absorption </a:t>
            </a:r>
            <a:r>
              <a:rPr lang="en-US" sz="2400" dirty="0" err="1">
                <a:solidFill>
                  <a:schemeClr val="tx2"/>
                </a:solidFill>
              </a:rPr>
              <a:t>syndromes,</a:t>
            </a:r>
            <a:r>
              <a:rPr lang="en-US" sz="2400" dirty="0" err="1" smtClean="0">
                <a:solidFill>
                  <a:schemeClr val="tx2"/>
                </a:solidFill>
              </a:rPr>
              <a:t>parameters</a:t>
            </a:r>
            <a:r>
              <a:rPr lang="en-US" sz="2400" dirty="0">
                <a:solidFill>
                  <a:schemeClr val="tx2"/>
                </a:solidFill>
              </a:rPr>
              <a:t>,</a:t>
            </a:r>
            <a:r>
              <a:rPr lang="en-US" sz="2800" dirty="0">
                <a:solidFill>
                  <a:schemeClr val="tx2"/>
                </a:solidFill>
              </a:rPr>
              <a:t> </a:t>
            </a:r>
            <a:endParaRPr lang="en-US"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2455822"/>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xEl>
                                              <p:pRg st="2" end="2"/>
                                            </p:txEl>
                                          </p:spTgt>
                                        </p:tgtEl>
                                      </p:cBhvr>
                                    </p:animEffect>
                                    <p:animScale>
                                      <p:cBhvr>
                                        <p:cTn id="25"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585871"/>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Adult </a:t>
            </a:r>
            <a:r>
              <a:rPr lang="en-US" sz="2400" dirty="0">
                <a:solidFill>
                  <a:schemeClr val="tx2"/>
                </a:solidFill>
              </a:rPr>
              <a:t>parasites can ingest 0.05ml of blood/helminth/day  causing notable blood loss with a reduction of packed cell volume (</a:t>
            </a:r>
            <a:r>
              <a:rPr lang="en-US" sz="2400" dirty="0">
                <a:solidFill>
                  <a:schemeClr val="bg2">
                    <a:lumMod val="40000"/>
                    <a:lumOff val="60000"/>
                  </a:schemeClr>
                </a:solidFill>
              </a:rPr>
              <a:t>PCV</a:t>
            </a:r>
            <a:r>
              <a:rPr lang="en-US" sz="2400" dirty="0">
                <a:solidFill>
                  <a:schemeClr val="tx2"/>
                </a:solidFill>
              </a:rPr>
              <a:t>). This parameter has, in fact, been used as a marker of parasite virulence and indirect estimation of parasite </a:t>
            </a:r>
            <a:endParaRPr lang="en-US" sz="2400" dirty="0" smtClean="0">
              <a:solidFill>
                <a:schemeClr val="tx2"/>
              </a:solidFill>
            </a:endParaRPr>
          </a:p>
          <a:p>
            <a:pPr algn="l"/>
            <a:r>
              <a:rPr lang="en-US" sz="2400" dirty="0" smtClean="0">
                <a:solidFill>
                  <a:schemeClr val="tx2"/>
                </a:solidFill>
              </a:rPr>
              <a:t>burden </a:t>
            </a:r>
            <a:r>
              <a:rPr lang="en-US" sz="2400" dirty="0">
                <a:solidFill>
                  <a:schemeClr val="tx2"/>
                </a:solidFill>
              </a:rPr>
              <a:t>in Haemonchosis </a:t>
            </a:r>
            <a:r>
              <a:rPr lang="en-US" sz="2400" dirty="0" smtClean="0">
                <a:solidFill>
                  <a:schemeClr val="tx2"/>
                </a:solidFill>
              </a:rPr>
              <a:t>.</a:t>
            </a:r>
          </a:p>
          <a:p>
            <a:pPr algn="l"/>
            <a:r>
              <a:rPr lang="en-US" sz="2400" dirty="0">
                <a:solidFill>
                  <a:schemeClr val="tx2"/>
                </a:solidFill>
              </a:rPr>
              <a:t>Many factors prevent such as protein losses from being replaced through feeding. Infected animals have lower food, due to </a:t>
            </a:r>
            <a:r>
              <a:rPr lang="en-US" sz="2400" dirty="0" err="1" smtClean="0">
                <a:solidFill>
                  <a:schemeClr val="tx2"/>
                </a:solidFill>
              </a:rPr>
              <a:t>anemiagastrin</a:t>
            </a:r>
            <a:r>
              <a:rPr lang="en-US" sz="2400" dirty="0" smtClean="0">
                <a:solidFill>
                  <a:schemeClr val="tx2"/>
                </a:solidFill>
              </a:rPr>
              <a:t> </a:t>
            </a:r>
            <a:r>
              <a:rPr lang="en-US" sz="2400" dirty="0">
                <a:solidFill>
                  <a:schemeClr val="tx2"/>
                </a:solidFill>
              </a:rPr>
              <a:t>reduces food passage through the gastrointestinal tract bad digestion syndrome,</a:t>
            </a:r>
            <a:r>
              <a:rPr lang="en-US" sz="2400" dirty="0"/>
              <a:t> </a:t>
            </a:r>
          </a:p>
        </p:txBody>
      </p:sp>
    </p:spTree>
    <p:extLst>
      <p:ext uri="{BB962C8B-B14F-4D97-AF65-F5344CB8AC3E}">
        <p14:creationId xmlns="" xmlns:p14="http://schemas.microsoft.com/office/powerpoint/2010/main" val="3440705764"/>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585871"/>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Caused </a:t>
            </a:r>
            <a:r>
              <a:rPr lang="en-US" sz="2400" dirty="0">
                <a:solidFill>
                  <a:schemeClr val="tx2"/>
                </a:solidFill>
              </a:rPr>
              <a:t>by the increase of abomasal pH value, which prevents pepsin synthesis reduced amino acid and small peptides absorption.  Increase in PH  in the abomasum comes from a decrease in the production and excretion of hydrochloric acid (</a:t>
            </a:r>
            <a:r>
              <a:rPr lang="en-US" sz="2400" dirty="0" err="1">
                <a:solidFill>
                  <a:schemeClr val="bg2">
                    <a:lumMod val="40000"/>
                    <a:lumOff val="60000"/>
                  </a:schemeClr>
                </a:solidFill>
              </a:rPr>
              <a:t>HCl</a:t>
            </a:r>
            <a:r>
              <a:rPr lang="en-US" sz="2400" dirty="0">
                <a:solidFill>
                  <a:schemeClr val="tx2"/>
                </a:solidFill>
              </a:rPr>
              <a:t>) by the parietal cells of the gastric mucosa, generated by their loss and/or a decrease in their number. Lowered numbers of parietal cells is due to tissue lesion, cellular infiltration is also caused by the presence of the parasitic stages or their secretion-excretion products released into the medium </a:t>
            </a:r>
            <a:r>
              <a:rPr lang="en-US" sz="2400" dirty="0" smtClean="0">
                <a:solidFill>
                  <a:schemeClr val="tx2"/>
                </a:solidFill>
              </a:rPr>
              <a:t>and</a:t>
            </a:r>
            <a:endParaRPr lang="en-US"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40705764"/>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Cellular </a:t>
            </a:r>
            <a:r>
              <a:rPr lang="en-US" sz="2400" dirty="0">
                <a:solidFill>
                  <a:schemeClr val="tx2"/>
                </a:solidFill>
              </a:rPr>
              <a:t>replacement by immature nonfunctional cells. </a:t>
            </a:r>
            <a:endParaRPr lang="en-US" sz="2400" b="1" dirty="0">
              <a:solidFill>
                <a:schemeClr val="tx2"/>
              </a:solidFill>
              <a:latin typeface="Times New Roman" panose="02020603050405020304" pitchFamily="18" charset="0"/>
              <a:cs typeface="Times New Roman" panose="02020603050405020304" pitchFamily="18" charset="0"/>
            </a:endParaRPr>
          </a:p>
          <a:p>
            <a:pPr algn="l"/>
            <a:r>
              <a:rPr lang="en-US" sz="2400" dirty="0">
                <a:solidFill>
                  <a:schemeClr val="tx2"/>
                </a:solidFill>
              </a:rPr>
              <a:t>It has been observed that the parasites release substances such as ammonium ,  which increases the pH around the parasites so as to avoid the action of gastric acids or pepsin on its cuticle, so there is an inhibition in the transformation of pepsinogen, produced in the principal cells of the gastric glands, to pepsin.</a:t>
            </a:r>
          </a:p>
          <a:p>
            <a:pPr algn="l"/>
            <a:r>
              <a:rPr lang="en-US" sz="2400" dirty="0">
                <a:solidFill>
                  <a:schemeClr val="tx2"/>
                </a:solidFill>
              </a:rPr>
              <a:t>These pathogenic actions directly affect the health of the animals, they also indirectly affect ovine yield, </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40705764"/>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Although </a:t>
            </a:r>
            <a:r>
              <a:rPr lang="en-US" sz="2400" dirty="0">
                <a:solidFill>
                  <a:schemeClr val="tx2"/>
                </a:solidFill>
              </a:rPr>
              <a:t>this loss may be unnoticed if the parasitism presents a sub clinical course</a:t>
            </a:r>
            <a:r>
              <a:rPr lang="en-US" sz="2400" dirty="0" smtClean="0">
                <a:solidFill>
                  <a:schemeClr val="tx2"/>
                </a:solidFill>
              </a:rPr>
              <a:t>.</a:t>
            </a:r>
          </a:p>
          <a:p>
            <a:pPr algn="l"/>
            <a:r>
              <a:rPr lang="en-US" sz="2400" dirty="0">
                <a:solidFill>
                  <a:schemeClr val="tx2"/>
                </a:solidFill>
              </a:rPr>
              <a:t>Thus, the nematode infection of the abomasum has a notable effect on live weight. This has also been observed in weight and carcass conversion, and this indirect effect is mainly due to a decrease in nutrient use. resulting from many factors, such as a lack of appetite and a decrease in the voluntary feed intake observed in the parasitized animal,</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40705764"/>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585871"/>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Irreversible </a:t>
            </a:r>
            <a:r>
              <a:rPr lang="en-US" sz="2400" dirty="0">
                <a:solidFill>
                  <a:schemeClr val="tx2"/>
                </a:solidFill>
              </a:rPr>
              <a:t>loss of proteins in the gastric lumen by </a:t>
            </a:r>
            <a:r>
              <a:rPr lang="en-US" sz="2400" dirty="0" err="1">
                <a:solidFill>
                  <a:schemeClr val="tx2"/>
                </a:solidFill>
              </a:rPr>
              <a:t>hematophagy</a:t>
            </a:r>
            <a:r>
              <a:rPr lang="en-US" sz="2400" dirty="0">
                <a:solidFill>
                  <a:schemeClr val="tx2"/>
                </a:solidFill>
              </a:rPr>
              <a:t>, hemorrhagic gastritis and loss of plasma proteins through greater mucosa permeability and lowered digestibility .</a:t>
            </a:r>
          </a:p>
          <a:p>
            <a:pPr algn="l"/>
            <a:r>
              <a:rPr lang="en-US" sz="2400" dirty="0">
                <a:solidFill>
                  <a:schemeClr val="tx2"/>
                </a:solidFill>
              </a:rPr>
              <a:t>The symptoms of </a:t>
            </a:r>
            <a:r>
              <a:rPr lang="en-US" sz="2400" dirty="0" err="1">
                <a:solidFill>
                  <a:schemeClr val="tx2"/>
                </a:solidFill>
              </a:rPr>
              <a:t>haemonchosis</a:t>
            </a:r>
            <a:r>
              <a:rPr lang="en-US" sz="2400" dirty="0">
                <a:solidFill>
                  <a:schemeClr val="tx2"/>
                </a:solidFill>
              </a:rPr>
              <a:t> include lack of appetite , lethargy, loss of weight, reduction in milk and wool production, presence of pale mucosa</a:t>
            </a:r>
            <a:r>
              <a:rPr lang="en-US" sz="2400" dirty="0" smtClean="0">
                <a:solidFill>
                  <a:schemeClr val="tx2"/>
                </a:solidFill>
              </a:rPr>
              <a:t>,</a:t>
            </a:r>
            <a:r>
              <a:rPr lang="en-US" sz="2400" dirty="0">
                <a:solidFill>
                  <a:schemeClr val="tx2"/>
                </a:solidFill>
              </a:rPr>
              <a:t> edemas, diminution of PCV, hemoglobin, plasma proteins and increase in the number of circulating eosinophils in peripheral blood  and </a:t>
            </a:r>
            <a:r>
              <a:rPr lang="en-US" sz="2400" dirty="0" smtClean="0">
                <a:solidFill>
                  <a:schemeClr val="tx2"/>
                </a:solidFill>
              </a:rPr>
              <a:t>serum</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4216539"/>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smtClean="0">
                <a:solidFill>
                  <a:schemeClr val="tx2"/>
                </a:solidFill>
              </a:rPr>
              <a:t>Pepsinogen </a:t>
            </a:r>
            <a:r>
              <a:rPr lang="en-US" sz="2400" dirty="0">
                <a:solidFill>
                  <a:schemeClr val="tx2"/>
                </a:solidFill>
              </a:rPr>
              <a:t>and gastrin</a:t>
            </a:r>
            <a:r>
              <a:rPr lang="en-US" sz="2400" dirty="0" smtClean="0">
                <a:solidFill>
                  <a:schemeClr val="tx2"/>
                </a:solidFill>
              </a:rPr>
              <a:t>.</a:t>
            </a:r>
          </a:p>
          <a:p>
            <a:pPr algn="l"/>
            <a:r>
              <a:rPr lang="en-US" sz="2400" dirty="0">
                <a:solidFill>
                  <a:schemeClr val="tx2"/>
                </a:solidFill>
              </a:rPr>
              <a:t>The final stages of the disease may be accompanied by emaciation, and death may result. In the necropsy, the macroscopic lesions observed are: emaciation, pale mucosa, edemas in body cavities,  degradation of the fat deposits  , hypertrophy of local lymph nodes, edema of the abomasal mucosa with petechial hemorrhages, presence of nodules and the observation of adult parasites.</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95536" y="267494"/>
            <a:ext cx="8424936" cy="2739211"/>
          </a:xfrm>
          <a:prstGeom prst="rect">
            <a:avLst/>
          </a:prstGeom>
          <a:noFill/>
        </p:spPr>
        <p:txBody>
          <a:bodyPr wrap="square" rtlCol="0">
            <a:spAutoFit/>
          </a:bodyPr>
          <a:lstStyle/>
          <a:p>
            <a:pPr algn="l"/>
            <a:r>
              <a:rPr lang="en-US" sz="2800" b="1" dirty="0" smtClean="0">
                <a:solidFill>
                  <a:schemeClr val="bg2">
                    <a:lumMod val="40000"/>
                    <a:lumOff val="60000"/>
                  </a:schemeClr>
                </a:solidFill>
                <a:latin typeface="Times New Roman" panose="02020603050405020304" pitchFamily="18" charset="0"/>
                <a:cs typeface="Times New Roman" panose="02020603050405020304" pitchFamily="18" charset="0"/>
              </a:rPr>
              <a:t>NEMATODA</a:t>
            </a:r>
          </a:p>
          <a:p>
            <a:pPr algn="ctr"/>
            <a:r>
              <a:rPr lang="en-US" sz="2400" b="1" i="1" dirty="0">
                <a:solidFill>
                  <a:schemeClr val="tx2"/>
                </a:solidFill>
              </a:rPr>
              <a:t>Haemonchus </a:t>
            </a:r>
            <a:r>
              <a:rPr lang="en-US" sz="2400" b="1" i="1" dirty="0" smtClean="0">
                <a:solidFill>
                  <a:schemeClr val="tx2"/>
                </a:solidFill>
              </a:rPr>
              <a:t>contortus</a:t>
            </a:r>
            <a:endParaRPr lang="en-US" sz="2400" b="1" dirty="0" smtClean="0">
              <a:solidFill>
                <a:schemeClr val="tx2"/>
              </a:solidFill>
            </a:endParaRPr>
          </a:p>
          <a:p>
            <a:pPr algn="l"/>
            <a:r>
              <a:rPr lang="en-US" sz="2400" b="1" dirty="0" smtClean="0">
                <a:solidFill>
                  <a:schemeClr val="bg2">
                    <a:lumMod val="40000"/>
                    <a:lumOff val="60000"/>
                  </a:schemeClr>
                </a:solidFill>
              </a:rPr>
              <a:t>Pathogenesis </a:t>
            </a:r>
            <a:r>
              <a:rPr lang="en-US" sz="2400" b="1" dirty="0">
                <a:solidFill>
                  <a:schemeClr val="bg2">
                    <a:lumMod val="40000"/>
                    <a:lumOff val="60000"/>
                  </a:schemeClr>
                </a:solidFill>
              </a:rPr>
              <a:t>of </a:t>
            </a:r>
            <a:r>
              <a:rPr lang="en-US" sz="2400" b="1" i="1" dirty="0">
                <a:solidFill>
                  <a:schemeClr val="bg2">
                    <a:lumMod val="40000"/>
                    <a:lumOff val="60000"/>
                  </a:schemeClr>
                </a:solidFill>
              </a:rPr>
              <a:t>Haemonchus </a:t>
            </a:r>
            <a:r>
              <a:rPr lang="en-US" sz="2400" b="1" i="1" dirty="0" smtClean="0">
                <a:solidFill>
                  <a:schemeClr val="bg2">
                    <a:lumMod val="40000"/>
                    <a:lumOff val="60000"/>
                  </a:schemeClr>
                </a:solidFill>
              </a:rPr>
              <a:t>contortus</a:t>
            </a:r>
            <a:endParaRPr lang="en-US" sz="2400" dirty="0">
              <a:solidFill>
                <a:schemeClr val="bg2">
                  <a:lumMod val="40000"/>
                  <a:lumOff val="60000"/>
                </a:schemeClr>
              </a:solidFill>
            </a:endParaRPr>
          </a:p>
          <a:p>
            <a:pPr algn="l"/>
            <a:r>
              <a:rPr lang="en-US" sz="2400" dirty="0">
                <a:solidFill>
                  <a:schemeClr val="tx2"/>
                </a:solidFill>
              </a:rPr>
              <a:t>In the microscopic evaluation, cellular infiltration, dilatation of the gastric glands, ulcers, edema, hemorrhage and an increase in the number of mastocytes and eosinophils   were observed.</a:t>
            </a:r>
          </a:p>
        </p:txBody>
      </p:sp>
    </p:spTree>
    <p:extLst>
      <p:ext uri="{BB962C8B-B14F-4D97-AF65-F5344CB8AC3E}">
        <p14:creationId xmlns="" xmlns:p14="http://schemas.microsoft.com/office/powerpoint/2010/main" val="3196892687"/>
      </p:ext>
    </p:extLst>
  </p:cSld>
  <p:clrMapOvr>
    <a:masterClrMapping/>
  </p:clrMapOvr>
  <mc:AlternateContent xmlns:mc="http://schemas.openxmlformats.org/markup-compatibility/2006">
    <mc:Choice xmlns=""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665</TotalTime>
  <Words>1181</Words>
  <Application>Microsoft Office PowerPoint</Application>
  <PresentationFormat>عرض على الشاشة (9:16)‏</PresentationFormat>
  <Paragraphs>101</Paragraphs>
  <Slides>19</Slides>
  <Notes>0</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ورق</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Al-Basrawi</dc:creator>
  <cp:lastModifiedBy>THINK PAD</cp:lastModifiedBy>
  <cp:revision>18</cp:revision>
  <dcterms:created xsi:type="dcterms:W3CDTF">2018-11-02T05:09:29Z</dcterms:created>
  <dcterms:modified xsi:type="dcterms:W3CDTF">2018-11-03T05:15:45Z</dcterms:modified>
</cp:coreProperties>
</file>